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20" r:id="rId3"/>
    <p:sldMasterId id="2147483752" r:id="rId4"/>
    <p:sldMasterId id="2147483778" r:id="rId5"/>
    <p:sldMasterId id="2147483819" r:id="rId6"/>
    <p:sldMasterId id="2147483852" r:id="rId7"/>
  </p:sldMasterIdLst>
  <p:notesMasterIdLst>
    <p:notesMasterId r:id="rId14"/>
  </p:notesMasterIdLst>
  <p:sldIdLst>
    <p:sldId id="328" r:id="rId8"/>
    <p:sldId id="327" r:id="rId9"/>
    <p:sldId id="324" r:id="rId10"/>
    <p:sldId id="317" r:id="rId11"/>
    <p:sldId id="320" r:id="rId12"/>
    <p:sldId id="323" r:id="rId13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76560" autoAdjust="0"/>
  </p:normalViewPr>
  <p:slideViewPr>
    <p:cSldViewPr snapToGrid="0">
      <p:cViewPr varScale="1">
        <p:scale>
          <a:sx n="62" d="100"/>
          <a:sy n="62" d="100"/>
        </p:scale>
        <p:origin x="891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B8565-D224-46D9-82A9-82AAC7130D9E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0DED-DCA7-4FEB-963B-213043C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24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if cannot use the storage account can</a:t>
            </a:r>
            <a:r>
              <a:rPr lang="en-GB" baseline="0" dirty="0"/>
              <a:t> still repo demos by using the emulator: https://azure.microsoft.com/en-us/documentation/articles/storage-use-emulator/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D02889-8093-48F7-BC2D-DE156A34177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95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http://azuredatacentermap.azurewebsites.net/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00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150DED-DCA7-4FEB-963B-213043C0BDD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38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9:12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166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0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307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8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38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6311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10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293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1639" y="6061766"/>
            <a:ext cx="1517768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92D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64740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611112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4161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541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959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562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48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713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95246959"/>
      </p:ext>
    </p:extLst>
  </p:cSld>
  <p:clrMapOvr>
    <a:masterClrMapping/>
  </p:clrMapOvr>
  <p:transition advClick="0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30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39566"/>
      </p:ext>
    </p:extLst>
  </p:cSld>
  <p:clrMapOvr>
    <a:masterClrMapping/>
  </p:clrMapOvr>
  <p:transition advClick="0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33920"/>
      </p:ext>
    </p:extLst>
  </p:cSld>
  <p:clrMapOvr>
    <a:masterClrMapping/>
  </p:clrMapOvr>
  <p:transition advClick="0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97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9860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7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3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3383"/>
      </p:ext>
    </p:extLst>
  </p:cSld>
  <p:clrMapOvr>
    <a:masterClrMapping/>
  </p:clrMapOvr>
  <p:transition advClick="0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3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7971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3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48217" y="6437242"/>
            <a:ext cx="3859605" cy="13448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505050"/>
                </a:solidFill>
              </a:rPr>
              <a:t>#UKDXAzure</a:t>
            </a:r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67168" y="6437242"/>
            <a:ext cx="555595" cy="134485"/>
          </a:xfrm>
          <a:prstGeom prst="rect">
            <a:avLst/>
          </a:prstGeom>
        </p:spPr>
        <p:txBody>
          <a:bodyPr/>
          <a:lstStyle/>
          <a:p>
            <a:pPr defTabSz="914523"/>
            <a:fld id="{27258FFF-F925-446B-8502-81C933981705}" type="slidenum">
              <a:rPr lang="en-GB" smtClean="0">
                <a:solidFill>
                  <a:srgbClr val="505050"/>
                </a:solidFill>
              </a:rPr>
              <a:pPr defTabSz="914523"/>
              <a:t>‹#›</a:t>
            </a:fld>
            <a:endParaRPr lang="en-GB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94265" y="1596841"/>
            <a:ext cx="9248036" cy="664798"/>
          </a:xfrm>
          <a:prstGeom prst="rect">
            <a:avLst/>
          </a:prstGeom>
        </p:spPr>
        <p:txBody>
          <a:bodyPr lIns="0" tIns="71428" rIns="142857" bIns="71428" anchor="ctr" anchorCtr="0">
            <a:noAutofit/>
          </a:bodyPr>
          <a:lstStyle>
            <a:lvl1pPr algn="l">
              <a:lnSpc>
                <a:spcPct val="90000"/>
              </a:lnSpc>
              <a:defRPr sz="2699">
                <a:solidFill>
                  <a:schemeClr val="accent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66902" y="642260"/>
            <a:ext cx="9289080" cy="1378644"/>
          </a:xfrm>
          <a:prstGeom prst="rect">
            <a:avLst/>
          </a:prstGeom>
        </p:spPr>
        <p:txBody>
          <a:bodyPr lIns="0" tIns="71428" rIns="142857" bIns="71428"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96" b="0" i="0" u="none" strike="noStrike" kern="1200" cap="none" spc="-74" normalizeH="0" baseline="0" noProof="0" dirty="0" smtClean="0">
                <a:ln w="11430"/>
                <a:solidFill>
                  <a:schemeClr val="accent3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94267" y="2401295"/>
            <a:ext cx="5471362" cy="1203772"/>
          </a:xfrm>
          <a:prstGeom prst="rect">
            <a:avLst/>
          </a:prstGeom>
        </p:spPr>
        <p:txBody>
          <a:bodyPr lIns="0" tIns="71428" rIns="142857" bIns="71428"/>
          <a:lstStyle>
            <a:lvl1pPr marL="321269" indent="-321269"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1899" kern="1200" dirty="0" smtClean="0">
                <a:solidFill>
                  <a:schemeClr val="accent4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9" y="6393359"/>
            <a:ext cx="1543575" cy="5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87617"/>
      </p:ext>
    </p:extLst>
  </p:cSld>
  <p:clrMapOvr>
    <a:masterClrMapping/>
  </p:clrMapOvr>
  <p:transition advClick="0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021290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48212" y="6437261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7180" y="6437261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40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FontTx/>
              <a:buNone/>
              <a:defRPr lang="en-US" sz="431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822696" rtl="0" eaLnBrk="1" fontAlgn="auto" latinLnBrk="0" hangingPunct="1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87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481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7743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30008" y="6477875"/>
            <a:ext cx="761999" cy="3801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fld id="{1BC86A1F-E589-44B2-A543-2EC98F5547A7}" type="slidenum">
              <a:rPr lang="en-US" smtClean="0">
                <a:solidFill>
                  <a:srgbClr val="505050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3"/>
            <a:ext cx="8381999" cy="380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7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26501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50167" y="400024"/>
            <a:ext cx="1476922" cy="3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920335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4" y="3877271"/>
            <a:ext cx="6273418" cy="179466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75840"/>
            <a:ext cx="806776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64"/>
      </p:ext>
    </p:extLst>
  </p:cSld>
  <p:clrMapOvr>
    <a:masterClrMapping/>
  </p:clrMapOvr>
  <p:transition spd="slow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08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9819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1651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653204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865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67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76804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06874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61107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44777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61167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61119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44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1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2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9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565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57692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724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676836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86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7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0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22329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a typeface="MS PGothic" panose="020B0600070205080204" pitchFamily="34" charset="-128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570977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393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9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3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990631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2179520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1272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2086856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7526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56086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898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8095189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0033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0733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575615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78562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6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033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0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54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194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67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3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722198"/>
      </p:ext>
    </p:extLst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1942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611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450287" y="6488668"/>
            <a:ext cx="17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#</a:t>
            </a:r>
            <a:r>
              <a:rPr lang="en-GB" dirty="0" err="1"/>
              <a:t>UKDXAzure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132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75257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6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97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18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700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12898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13920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84147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67506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397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8919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7828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8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884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1676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372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2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997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498358"/>
      </p:ext>
    </p:extLst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9970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6115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2203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9327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9429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64372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481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7497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22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94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30198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95677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627785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198970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229456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581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0391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440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6549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53290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33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34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054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534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Rectangle 4"/>
          <p:cNvSpPr/>
          <p:nvPr userDrawn="1"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125663"/>
            <a:ext cx="5486400" cy="2265236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08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gradFill>
          <a:gsLst>
            <a:gs pos="75000">
              <a:srgbClr val="011C42"/>
            </a:gs>
            <a:gs pos="75000">
              <a:srgbClr val="02193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3171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4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4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049">
              <a:defRPr/>
            </a:pPr>
            <a:r>
              <a:rPr lang="en-US" sz="1765"/>
              <a:t>#UKDXAzure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/>
          <a:lstStyle>
            <a:lvl1pPr defTabSz="912803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GB" sz="2000" smtClean="0">
                <a:latin typeface="Segoe UI Light"/>
              </a:rPr>
              <a:pPr algn="r">
                <a:defRPr/>
              </a:pPr>
              <a:t>‹#›</a:t>
            </a:fld>
            <a:endParaRPr lang="en-GB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82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764561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816941"/>
            <a:ext cx="11034445" cy="2387600"/>
          </a:xfrm>
        </p:spPr>
        <p:txBody>
          <a:bodyPr anchor="b">
            <a:noAutofit/>
          </a:bodyPr>
          <a:lstStyle>
            <a:lvl1pPr algn="l">
              <a:defRPr sz="238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6421271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6"/>
            <a:ext cx="11079822" cy="2055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6571280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12961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1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1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5"/>
            <a:ext cx="11653522" cy="894996"/>
          </a:xfrm>
        </p:spPr>
        <p:txBody>
          <a:bodyPr/>
          <a:lstStyle>
            <a:lvl1pPr>
              <a:defRPr sz="529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7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4784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676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3583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95463" y="8636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2325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59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077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527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164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81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0547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569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27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7222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107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263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513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972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543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59226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17" r:id="rId25"/>
    <p:sldLayoutId id="2147483718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87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848" r:id="rId22"/>
    <p:sldLayoutId id="2147483849" r:id="rId23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22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3" r:id="rId22"/>
    <p:sldLayoutId id="2147483744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846" r:id="rId30"/>
    <p:sldLayoutId id="2147483847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851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10751182" y="1670556"/>
            <a:ext cx="4527899" cy="1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2" r:id="rId23"/>
    <p:sldLayoutId id="2147483803" r:id="rId24"/>
    <p:sldLayoutId id="2147483804" r:id="rId25"/>
    <p:sldLayoutId id="2147483805" r:id="rId26"/>
  </p:sldLayoutIdLst>
  <p:transition advClick="0"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4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</p:sldLayoutIdLst>
  <p:transition>
    <p:fade/>
  </p:transition>
  <p:hf sldNum="0"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943" y="2526851"/>
            <a:ext cx="10789700" cy="23876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Azure Workshop</a:t>
            </a:r>
            <a:b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446143" y="5047895"/>
            <a:ext cx="7681480" cy="646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 Gristwood</a:t>
            </a:r>
          </a:p>
          <a:p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David.Gristwood@microsoft.com</a:t>
            </a:r>
          </a:p>
          <a:p>
            <a:r>
              <a:rPr lang="en-GB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2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ScroffTheBad</a:t>
            </a:r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2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55" y="142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6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0" y="186267"/>
            <a:ext cx="4688615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Agenda…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0" y="5717878"/>
            <a:ext cx="900000" cy="9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3014" y="5752379"/>
            <a:ext cx="3882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https://github.com/dxuk/</a:t>
            </a:r>
          </a:p>
          <a:p>
            <a:r>
              <a:rPr lang="en-GB" sz="24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AzureWorkshops</a:t>
            </a:r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194538"/>
              </p:ext>
            </p:extLst>
          </p:nvPr>
        </p:nvGraphicFramePr>
        <p:xfrm>
          <a:off x="5350930" y="1333145"/>
          <a:ext cx="6558041" cy="4378745"/>
        </p:xfrm>
        <a:graphic>
          <a:graphicData uri="http://schemas.openxmlformats.org/drawingml/2006/table">
            <a:tbl>
              <a:tblPr/>
              <a:tblGrid>
                <a:gridCol w="3729793">
                  <a:extLst>
                    <a:ext uri="{9D8B030D-6E8A-4147-A177-3AD203B41FA5}">
                      <a16:colId xmlns:a16="http://schemas.microsoft.com/office/drawing/2014/main" val="1273135394"/>
                    </a:ext>
                  </a:extLst>
                </a:gridCol>
                <a:gridCol w="1742457">
                  <a:extLst>
                    <a:ext uri="{9D8B030D-6E8A-4147-A177-3AD203B41FA5}">
                      <a16:colId xmlns:a16="http://schemas.microsoft.com/office/drawing/2014/main" val="2373561807"/>
                    </a:ext>
                  </a:extLst>
                </a:gridCol>
                <a:gridCol w="1085791">
                  <a:extLst>
                    <a:ext uri="{9D8B030D-6E8A-4147-A177-3AD203B41FA5}">
                      <a16:colId xmlns:a16="http://schemas.microsoft.com/office/drawing/2014/main" val="300197596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10:00 Welcome + Azure overview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David Gristwood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15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045965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10:15 Machine Learning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Bianca Furtuna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45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11307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11:00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Data, data and more data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David Gristwood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9436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(11:30 – 12:00  Coffee)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013990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12:00 Intro to Blockchain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and Azure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Mike Ormond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45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496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12:45 Working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600" kern="1200" baseline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with DX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Mitch Taylor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15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578889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(1pm - 2pm Lunch)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1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hour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6104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2pm Introduction to Infrastructure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as a Service on Azure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Will Eastbury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2.5 hours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632025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(End 4:30 or so)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1482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0" y="4638612"/>
            <a:ext cx="805128" cy="8051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1401" y="4750327"/>
            <a:ext cx="385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https://aka.ms/azureiaasms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3014" y="3643277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vipazure@microsoft.com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7" y="3454780"/>
            <a:ext cx="838661" cy="83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4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Azure Regions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312126" y="6429112"/>
            <a:ext cx="9486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/>
              <a:t>Azure is generally available in 30 regions around the world, and has announced plans for 8 additional regions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" y="1189176"/>
            <a:ext cx="12192000" cy="46480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80935" y="5882767"/>
            <a:ext cx="391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https://azure.microsoft.com/regions/</a:t>
            </a:r>
          </a:p>
        </p:txBody>
      </p:sp>
    </p:spTree>
    <p:extLst>
      <p:ext uri="{BB962C8B-B14F-4D97-AF65-F5344CB8AC3E}">
        <p14:creationId xmlns:p14="http://schemas.microsoft.com/office/powerpoint/2010/main" val="14367083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85"/>
            <a:ext cx="12192000" cy="68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136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rot="18900000">
            <a:off x="3302529" y="2905576"/>
            <a:ext cx="1139952" cy="1139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69" y="975"/>
            <a:ext cx="4302228" cy="68560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975628" y="-48507051"/>
          <a:ext cx="7215508" cy="56092844"/>
        </p:xfrm>
        <a:graphic>
          <a:graphicData uri="http://schemas.openxmlformats.org/drawingml/2006/table">
            <a:tbl>
              <a:tblPr/>
              <a:tblGrid>
                <a:gridCol w="7215508">
                  <a:extLst>
                    <a:ext uri="{9D8B030D-6E8A-4147-A177-3AD203B41FA5}">
                      <a16:colId xmlns:a16="http://schemas.microsoft.com/office/drawing/2014/main" val="1075190229"/>
                    </a:ext>
                  </a:extLst>
                </a:gridCol>
              </a:tblGrid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StorSimple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2168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 Open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108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Government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3443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9252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Rights Management (RMS)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028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87356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2062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Automation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752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Instance Level Public Ips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778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Redis Cache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4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Batch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428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Marketplace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0867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Data Factory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881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Stream Analytics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743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Event Hubs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3889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Operational Insights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61320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Premium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11708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 Converter 3.0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51639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 Platform System (CPS)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138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Antimalware for Cloud Services and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0213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Identity Manager vNext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5121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Analytics Platform System (APS)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4490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Community 2013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0439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2918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.NET 2015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30297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RemoteApp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7728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Basic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8132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SSD-based instances for Microsoft Azure VMs and Cloud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4115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Auditing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5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Live Channels for Azure Media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8287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AAD Application Proxy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1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experiences in Power BI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6647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78567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Search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5388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Storm Public Preview &amp;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1809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Zone Redundant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53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Hbase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17544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vNext tech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630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Content Protection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678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Intune - Nov update and Dec update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23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AAD premium features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248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Multi-Factor Auth enhancements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6081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Cloudera and Hortonworks on clustered Azure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729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Instance level IP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155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Role Based Access Controls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8236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VPN support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32444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TiP Testing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47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Workday A148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78728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Standard SSG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0842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S2S, P2S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1516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Multiple NICs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770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Networking Appliances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3324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Traffic Manager Nested policies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5845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VM Image Gallery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0879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Vnet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8337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Web Jobs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055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datacenter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0092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REST Hooks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7573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Australia datacenter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7231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Forced Tunneling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2896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Azure Packs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9310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G-Serves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7063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Key Vault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75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Drivers for SQL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18078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MDM for Office 365 public preview and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5844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Services Content Protection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2678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Mobile Engagement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137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Node.js Tools for Visual Studio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7544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2013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665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Auto-HA for SQL Server VM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3609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Auto-Patching and Backup for SQL Server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7955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Increased Compatibility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60422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Connect Health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341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MFA Per App / Conditional access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9444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controlled user deployment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1366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departmental templates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2839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 SAN Replication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467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ASP.NET 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788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SDK 2.5.1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77608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Team Foundation Server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927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Machine Learning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5011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for Linux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6155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Hadoop 2.6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68540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 - Data Masking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82310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Encryption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3099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Row Level security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93672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AD:  API for SIEM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8119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Intune monthly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7349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Client for Windows Phone 8.1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01713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App Service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9470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CDN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185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Encoder Premium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00051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Premium &amp; Basic in CSP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2735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IoT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323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86418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Hyper-V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494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Nano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84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Player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6705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Service Fabric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2522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IoT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08721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Recovery: Protect VMWare and Physical Servers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 Public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710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Backup Generally Available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68033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 Premium simplifies high availability and massive scale for APIs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9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for Office 365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3656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Active Directory Dynamic Membership For Groups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202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Automatic Password Change for Social Media Shared Accounts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70420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Compute-Intensive A10 and A11 Virtual Machine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36918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app for Windows Phone support for Gateway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 Remote Resources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3730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Informatica Cloud Agent availability in Linux and Windows Virtual Machines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241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 Hadoop Connector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5598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more VM sizes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597603"/>
                  </a:ext>
                </a:extLst>
              </a:tr>
              <a:tr h="1143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Enterprise-Grade Array-Based Replication and Disaster Recovery with ASR and System Center GA</a:t>
                      </a:r>
                    </a:p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3634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-565611" y="2081849"/>
            <a:ext cx="5501313" cy="3609344"/>
            <a:chOff x="152506" y="2264943"/>
            <a:chExt cx="5612422" cy="3682241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736218" y="2264943"/>
              <a:ext cx="4648198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13525" spc="-295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500+</a:t>
              </a: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152506" y="4346984"/>
              <a:ext cx="5612422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New releases in</a:t>
              </a:r>
            </a:p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last 12 months</a:t>
              </a: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867" y="3989775"/>
            <a:ext cx="12190271" cy="0"/>
          </a:xfrm>
          <a:prstGeom prst="line">
            <a:avLst/>
          </a:prstGeom>
          <a:ln>
            <a:solidFill>
              <a:srgbClr val="51515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66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Motion origin="layout" path="M -1.14118E-6 2.8098E-6 L 0.3227 2.809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71" y="0"/>
            <a:ext cx="9782858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44892" y="2892785"/>
            <a:ext cx="1417942" cy="279604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3950766" y="4383536"/>
            <a:ext cx="1193728" cy="1572985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4939084" y="1160890"/>
            <a:ext cx="2313829" cy="173189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5272179" y="4428049"/>
            <a:ext cx="2593799" cy="923016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531585" y="5494188"/>
            <a:ext cx="1477244" cy="103433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3961735" y="3063737"/>
            <a:ext cx="3904243" cy="109164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8787124" y="2570259"/>
            <a:ext cx="1557462" cy="85874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9173454" y="4627659"/>
            <a:ext cx="1457319" cy="1653871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2955624" y="1988405"/>
            <a:ext cx="1510150" cy="904379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/>
          <p:cNvSpPr/>
          <p:nvPr/>
        </p:nvSpPr>
        <p:spPr>
          <a:xfrm>
            <a:off x="1296063" y="1574358"/>
            <a:ext cx="1507437" cy="92235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7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MS Blu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 Blue" id="{1872E138-3B58-49A7-9293-24EA7469C80D}" vid="{9C04831D-F667-45D7-AE7D-5A4E3E62A4BB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2D324964-60DA-4793-BD05-B898C867023B}"/>
    </a:ext>
  </a:extLst>
</a:theme>
</file>

<file path=ppt/theme/theme3.xml><?xml version="1.0" encoding="utf-8"?>
<a:theme xmlns:a="http://schemas.openxmlformats.org/drawingml/2006/main" name="1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5.xml><?xml version="1.0" encoding="utf-8"?>
<a:theme xmlns:a="http://schemas.openxmlformats.org/drawingml/2006/main" name="MGXFY15 GS Template - white layout">
  <a:themeElements>
    <a:clrScheme name="Custom 7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4668C5"/>
      </a:accent2>
      <a:accent3>
        <a:srgbClr val="00188F"/>
      </a:accent3>
      <a:accent4>
        <a:srgbClr val="008272"/>
      </a:accent4>
      <a:accent5>
        <a:srgbClr val="68217A"/>
      </a:accent5>
      <a:accent6>
        <a:srgbClr val="007233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DFC0E8C-F612-43D4-B8FC-667019544AE0}" vid="{994DF28D-DE75-4646-8A9A-D8C01370DE62}"/>
    </a:ext>
  </a:extLst>
</a:theme>
</file>

<file path=ppt/theme/theme6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PPT_Template.potx" id="{A2A21D7F-7FB9-4CF2-9613-5A0DACF7E1FE}" vid="{E2601300-591E-4976-B26E-CAB6F363B430}"/>
    </a:ext>
  </a:extLst>
</a:theme>
</file>

<file path=ppt/theme/theme7.xml><?xml version="1.0" encoding="utf-8"?>
<a:theme xmlns:a="http://schemas.openxmlformats.org/drawingml/2006/main" name="5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B37E921C-63B9-47C9-8C54-57F58FBC5594}" vid="{0B593599-7972-4BF7-8FE2-023BF283B57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0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1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2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6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7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8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9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 Blue</Template>
  <TotalTime>1633</TotalTime>
  <Words>699</Words>
  <Application>Microsoft Office PowerPoint</Application>
  <PresentationFormat>Widescreen</PresentationFormat>
  <Paragraphs>165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6</vt:i4>
      </vt:variant>
    </vt:vector>
  </HeadingPairs>
  <TitlesOfParts>
    <vt:vector size="26" baseType="lpstr">
      <vt:lpstr>ＭＳ Ｐゴシック</vt:lpstr>
      <vt:lpstr>ＭＳ Ｐゴシック</vt:lpstr>
      <vt:lpstr>Arial</vt:lpstr>
      <vt:lpstr>Avenir LT Pro 45 Book</vt:lpstr>
      <vt:lpstr>Calibri</vt:lpstr>
      <vt:lpstr>Consolas</vt:lpstr>
      <vt:lpstr>Segoe Light</vt:lpstr>
      <vt:lpstr>Segoe UI</vt:lpstr>
      <vt:lpstr>Segoe UI Light</vt:lpstr>
      <vt:lpstr>Segoe UI Semibold</vt:lpstr>
      <vt:lpstr>Segoe UI Semilight</vt:lpstr>
      <vt:lpstr>Times New Roman</vt:lpstr>
      <vt:lpstr>Wingdings</vt:lpstr>
      <vt:lpstr>MS Blue</vt:lpstr>
      <vt:lpstr>COLOR TEMPLATE</vt:lpstr>
      <vt:lpstr>1_COLOR TEMPLATE</vt:lpstr>
      <vt:lpstr>WHITE TEMPLATE</vt:lpstr>
      <vt:lpstr>MGXFY15 GS Template - white layout</vt:lpstr>
      <vt:lpstr>1_WHITE TEMPLATE</vt:lpstr>
      <vt:lpstr>5_5-30536_Build_2014_Breakout_Template_White_16x9</vt:lpstr>
      <vt:lpstr>Microsoft Azure Workshop   </vt:lpstr>
      <vt:lpstr>PowerPoint Presentation</vt:lpstr>
      <vt:lpstr>Azure Regions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University Press</dc:title>
  <dc:creator>Peter Deeley</dc:creator>
  <cp:lastModifiedBy>David Gristwood</cp:lastModifiedBy>
  <cp:revision>144</cp:revision>
  <dcterms:created xsi:type="dcterms:W3CDTF">2015-11-20T13:35:19Z</dcterms:created>
  <dcterms:modified xsi:type="dcterms:W3CDTF">2016-12-08T09:14:47Z</dcterms:modified>
</cp:coreProperties>
</file>